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65" r:id="rId9"/>
    <p:sldId id="268" r:id="rId10"/>
    <p:sldId id="267" r:id="rId11"/>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2BD43E00-45A1-4C07-8EEA-46E738AD8F67}" type="datetimeFigureOut">
              <a:rPr lang="es-CO" smtClean="0"/>
              <a:t>19/03/2014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913BEA0C-53AE-4176-B532-4190C1D9A3E5}" type="slidenum">
              <a:rPr lang="es-CO" smtClean="0"/>
              <a:t>‹Nº›</a:t>
            </a:fld>
            <a:endParaRPr lang="es-CO"/>
          </a:p>
        </p:txBody>
      </p:sp>
    </p:spTree>
    <p:extLst>
      <p:ext uri="{BB962C8B-B14F-4D97-AF65-F5344CB8AC3E}">
        <p14:creationId xmlns:p14="http://schemas.microsoft.com/office/powerpoint/2010/main" val="4176806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2BD43E00-45A1-4C07-8EEA-46E738AD8F67}" type="datetimeFigureOut">
              <a:rPr lang="es-CO" smtClean="0"/>
              <a:t>19/03/2014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913BEA0C-53AE-4176-B532-4190C1D9A3E5}" type="slidenum">
              <a:rPr lang="es-CO" smtClean="0"/>
              <a:t>‹Nº›</a:t>
            </a:fld>
            <a:endParaRPr lang="es-CO"/>
          </a:p>
        </p:txBody>
      </p:sp>
    </p:spTree>
    <p:extLst>
      <p:ext uri="{BB962C8B-B14F-4D97-AF65-F5344CB8AC3E}">
        <p14:creationId xmlns:p14="http://schemas.microsoft.com/office/powerpoint/2010/main" val="1490626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2BD43E00-45A1-4C07-8EEA-46E738AD8F67}" type="datetimeFigureOut">
              <a:rPr lang="es-CO" smtClean="0"/>
              <a:t>19/03/2014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913BEA0C-53AE-4176-B532-4190C1D9A3E5}" type="slidenum">
              <a:rPr lang="es-CO" smtClean="0"/>
              <a:t>‹Nº›</a:t>
            </a:fld>
            <a:endParaRPr lang="es-CO"/>
          </a:p>
        </p:txBody>
      </p:sp>
    </p:spTree>
    <p:extLst>
      <p:ext uri="{BB962C8B-B14F-4D97-AF65-F5344CB8AC3E}">
        <p14:creationId xmlns:p14="http://schemas.microsoft.com/office/powerpoint/2010/main" val="1489921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2BD43E00-45A1-4C07-8EEA-46E738AD8F67}" type="datetimeFigureOut">
              <a:rPr lang="es-CO" smtClean="0"/>
              <a:t>19/03/2014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913BEA0C-53AE-4176-B532-4190C1D9A3E5}" type="slidenum">
              <a:rPr lang="es-CO" smtClean="0"/>
              <a:t>‹Nº›</a:t>
            </a:fld>
            <a:endParaRPr lang="es-CO"/>
          </a:p>
        </p:txBody>
      </p:sp>
    </p:spTree>
    <p:extLst>
      <p:ext uri="{BB962C8B-B14F-4D97-AF65-F5344CB8AC3E}">
        <p14:creationId xmlns:p14="http://schemas.microsoft.com/office/powerpoint/2010/main" val="3114473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BD43E00-45A1-4C07-8EEA-46E738AD8F67}" type="datetimeFigureOut">
              <a:rPr lang="es-CO" smtClean="0"/>
              <a:t>19/03/2014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913BEA0C-53AE-4176-B532-4190C1D9A3E5}" type="slidenum">
              <a:rPr lang="es-CO" smtClean="0"/>
              <a:t>‹Nº›</a:t>
            </a:fld>
            <a:endParaRPr lang="es-CO"/>
          </a:p>
        </p:txBody>
      </p:sp>
    </p:spTree>
    <p:extLst>
      <p:ext uri="{BB962C8B-B14F-4D97-AF65-F5344CB8AC3E}">
        <p14:creationId xmlns:p14="http://schemas.microsoft.com/office/powerpoint/2010/main" val="2685257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2BD43E00-45A1-4C07-8EEA-46E738AD8F67}" type="datetimeFigureOut">
              <a:rPr lang="es-CO" smtClean="0"/>
              <a:t>19/03/2014</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913BEA0C-53AE-4176-B532-4190C1D9A3E5}" type="slidenum">
              <a:rPr lang="es-CO" smtClean="0"/>
              <a:t>‹Nº›</a:t>
            </a:fld>
            <a:endParaRPr lang="es-CO"/>
          </a:p>
        </p:txBody>
      </p:sp>
    </p:spTree>
    <p:extLst>
      <p:ext uri="{BB962C8B-B14F-4D97-AF65-F5344CB8AC3E}">
        <p14:creationId xmlns:p14="http://schemas.microsoft.com/office/powerpoint/2010/main" val="574120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2BD43E00-45A1-4C07-8EEA-46E738AD8F67}" type="datetimeFigureOut">
              <a:rPr lang="es-CO" smtClean="0"/>
              <a:t>19/03/2014</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913BEA0C-53AE-4176-B532-4190C1D9A3E5}" type="slidenum">
              <a:rPr lang="es-CO" smtClean="0"/>
              <a:t>‹Nº›</a:t>
            </a:fld>
            <a:endParaRPr lang="es-CO"/>
          </a:p>
        </p:txBody>
      </p:sp>
    </p:spTree>
    <p:extLst>
      <p:ext uri="{BB962C8B-B14F-4D97-AF65-F5344CB8AC3E}">
        <p14:creationId xmlns:p14="http://schemas.microsoft.com/office/powerpoint/2010/main" val="1277945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2BD43E00-45A1-4C07-8EEA-46E738AD8F67}" type="datetimeFigureOut">
              <a:rPr lang="es-CO" smtClean="0"/>
              <a:t>19/03/2014</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913BEA0C-53AE-4176-B532-4190C1D9A3E5}" type="slidenum">
              <a:rPr lang="es-CO" smtClean="0"/>
              <a:t>‹Nº›</a:t>
            </a:fld>
            <a:endParaRPr lang="es-CO"/>
          </a:p>
        </p:txBody>
      </p:sp>
    </p:spTree>
    <p:extLst>
      <p:ext uri="{BB962C8B-B14F-4D97-AF65-F5344CB8AC3E}">
        <p14:creationId xmlns:p14="http://schemas.microsoft.com/office/powerpoint/2010/main" val="722091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BD43E00-45A1-4C07-8EEA-46E738AD8F67}" type="datetimeFigureOut">
              <a:rPr lang="es-CO" smtClean="0"/>
              <a:t>19/03/2014</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913BEA0C-53AE-4176-B532-4190C1D9A3E5}" type="slidenum">
              <a:rPr lang="es-CO" smtClean="0"/>
              <a:t>‹Nº›</a:t>
            </a:fld>
            <a:endParaRPr lang="es-CO"/>
          </a:p>
        </p:txBody>
      </p:sp>
    </p:spTree>
    <p:extLst>
      <p:ext uri="{BB962C8B-B14F-4D97-AF65-F5344CB8AC3E}">
        <p14:creationId xmlns:p14="http://schemas.microsoft.com/office/powerpoint/2010/main" val="2403811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BD43E00-45A1-4C07-8EEA-46E738AD8F67}" type="datetimeFigureOut">
              <a:rPr lang="es-CO" smtClean="0"/>
              <a:t>19/03/2014</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913BEA0C-53AE-4176-B532-4190C1D9A3E5}" type="slidenum">
              <a:rPr lang="es-CO" smtClean="0"/>
              <a:t>‹Nº›</a:t>
            </a:fld>
            <a:endParaRPr lang="es-CO"/>
          </a:p>
        </p:txBody>
      </p:sp>
    </p:spTree>
    <p:extLst>
      <p:ext uri="{BB962C8B-B14F-4D97-AF65-F5344CB8AC3E}">
        <p14:creationId xmlns:p14="http://schemas.microsoft.com/office/powerpoint/2010/main" val="2941440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BD43E00-45A1-4C07-8EEA-46E738AD8F67}" type="datetimeFigureOut">
              <a:rPr lang="es-CO" smtClean="0"/>
              <a:t>19/03/2014</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913BEA0C-53AE-4176-B532-4190C1D9A3E5}" type="slidenum">
              <a:rPr lang="es-CO" smtClean="0"/>
              <a:t>‹Nº›</a:t>
            </a:fld>
            <a:endParaRPr lang="es-CO"/>
          </a:p>
        </p:txBody>
      </p:sp>
    </p:spTree>
    <p:extLst>
      <p:ext uri="{BB962C8B-B14F-4D97-AF65-F5344CB8AC3E}">
        <p14:creationId xmlns:p14="http://schemas.microsoft.com/office/powerpoint/2010/main" val="1736412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D43E00-45A1-4C07-8EEA-46E738AD8F67}" type="datetimeFigureOut">
              <a:rPr lang="es-CO" smtClean="0"/>
              <a:t>19/03/2014</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3BEA0C-53AE-4176-B532-4190C1D9A3E5}" type="slidenum">
              <a:rPr lang="es-CO" smtClean="0"/>
              <a:t>‹Nº›</a:t>
            </a:fld>
            <a:endParaRPr lang="es-CO"/>
          </a:p>
        </p:txBody>
      </p:sp>
    </p:spTree>
    <p:extLst>
      <p:ext uri="{BB962C8B-B14F-4D97-AF65-F5344CB8AC3E}">
        <p14:creationId xmlns:p14="http://schemas.microsoft.com/office/powerpoint/2010/main" val="2209860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slide" Target="slide4.xml"/><Relationship Id="rId7" Type="http://schemas.openxmlformats.org/officeDocument/2006/relationships/slide" Target="slide7.xml"/><Relationship Id="rId2" Type="http://schemas.openxmlformats.org/officeDocument/2006/relationships/slide" Target="slide3.xml"/><Relationship Id="rId1" Type="http://schemas.openxmlformats.org/officeDocument/2006/relationships/slideLayout" Target="../slideLayouts/slideLayout7.xml"/><Relationship Id="rId6" Type="http://schemas.openxmlformats.org/officeDocument/2006/relationships/slide" Target="slide6.xml"/><Relationship Id="rId5" Type="http://schemas.openxmlformats.org/officeDocument/2006/relationships/image" Target="../media/image1.jpg"/><Relationship Id="rId10" Type="http://schemas.openxmlformats.org/officeDocument/2006/relationships/hyperlink" Target="BIBLIOGRAFIA%20INFORMATICA.docx" TargetMode="External"/><Relationship Id="rId4" Type="http://schemas.openxmlformats.org/officeDocument/2006/relationships/slide" Target="slide5.xml"/><Relationship Id="rId9" Type="http://schemas.openxmlformats.org/officeDocument/2006/relationships/slide" Target="slide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10827" y="38975"/>
            <a:ext cx="5376408" cy="923330"/>
          </a:xfrm>
          <a:prstGeom prst="rect">
            <a:avLst/>
          </a:prstGeom>
          <a:noFill/>
        </p:spPr>
        <p:txBody>
          <a:bodyPr wrap="none" lIns="91440" tIns="45720" rIns="91440" bIns="45720">
            <a:spAutoFit/>
          </a:bodyPr>
          <a:lstStyle/>
          <a:p>
            <a:pPr algn="ctr"/>
            <a:r>
              <a:rPr lang="es-E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LA CONTABILIDAD</a:t>
            </a:r>
            <a:endParaRPr lang="es-E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3" name="2 Rectángulo redondeado"/>
          <p:cNvSpPr/>
          <p:nvPr/>
        </p:nvSpPr>
        <p:spPr>
          <a:xfrm>
            <a:off x="251520" y="994195"/>
            <a:ext cx="3168352"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000" b="1" dirty="0" smtClean="0">
                <a:latin typeface="Comic Sans MS" pitchFamily="66" charset="0"/>
                <a:ea typeface="Batang" pitchFamily="18" charset="-127"/>
              </a:rPr>
              <a:t>QUE ES </a:t>
            </a:r>
            <a:endParaRPr lang="es-CO" sz="2000" b="1" dirty="0">
              <a:latin typeface="Comic Sans MS" pitchFamily="66" charset="0"/>
              <a:ea typeface="Batang" pitchFamily="18" charset="-127"/>
            </a:endParaRPr>
          </a:p>
        </p:txBody>
      </p:sp>
      <p:sp>
        <p:nvSpPr>
          <p:cNvPr id="4" name="3 Rectángulo redondeado">
            <a:hlinkClick r:id="rId2" action="ppaction://hlinksldjump"/>
          </p:cNvPr>
          <p:cNvSpPr/>
          <p:nvPr/>
        </p:nvSpPr>
        <p:spPr>
          <a:xfrm>
            <a:off x="240516" y="1700808"/>
            <a:ext cx="3168352" cy="686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000" b="1" dirty="0" smtClean="0">
                <a:latin typeface="Comic Sans MS" pitchFamily="66" charset="0"/>
                <a:ea typeface="Batang" pitchFamily="18" charset="-127"/>
              </a:rPr>
              <a:t>TIPOS DE CONTABILIDAD</a:t>
            </a:r>
            <a:r>
              <a:rPr lang="es-CO" sz="2400" b="1" dirty="0" smtClean="0">
                <a:latin typeface="Comic Sans MS" pitchFamily="66" charset="0"/>
                <a:ea typeface="Batang" pitchFamily="18" charset="-127"/>
              </a:rPr>
              <a:t> </a:t>
            </a:r>
            <a:endParaRPr lang="es-CO" sz="2400" b="1" dirty="0">
              <a:latin typeface="Comic Sans MS" pitchFamily="66" charset="0"/>
              <a:ea typeface="Batang" pitchFamily="18" charset="-127"/>
            </a:endParaRPr>
          </a:p>
        </p:txBody>
      </p:sp>
      <p:sp>
        <p:nvSpPr>
          <p:cNvPr id="5" name="4 Rectángulo redondeado">
            <a:hlinkClick r:id="rId3" action="ppaction://hlinksldjump"/>
          </p:cNvPr>
          <p:cNvSpPr/>
          <p:nvPr/>
        </p:nvSpPr>
        <p:spPr>
          <a:xfrm>
            <a:off x="235821" y="2524975"/>
            <a:ext cx="3168352"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000" b="1" dirty="0" smtClean="0">
                <a:latin typeface="Comic Sans MS" pitchFamily="66" charset="0"/>
                <a:ea typeface="Batang" pitchFamily="18" charset="-127"/>
              </a:rPr>
              <a:t>CUENTAS CONTABLES </a:t>
            </a:r>
            <a:endParaRPr lang="es-CO" sz="2000" b="1" dirty="0">
              <a:latin typeface="Comic Sans MS" pitchFamily="66" charset="0"/>
              <a:ea typeface="Batang" pitchFamily="18" charset="-127"/>
            </a:endParaRPr>
          </a:p>
        </p:txBody>
      </p:sp>
      <p:sp>
        <p:nvSpPr>
          <p:cNvPr id="6" name="5 Rectángulo redondeado">
            <a:hlinkClick r:id="rId4" action="ppaction://hlinksldjump"/>
          </p:cNvPr>
          <p:cNvSpPr/>
          <p:nvPr/>
        </p:nvSpPr>
        <p:spPr>
          <a:xfrm>
            <a:off x="225529" y="3383244"/>
            <a:ext cx="3168352" cy="64807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000" b="1" dirty="0" smtClean="0">
                <a:latin typeface="Comic Sans MS" pitchFamily="66" charset="0"/>
                <a:ea typeface="Batang" pitchFamily="18" charset="-127"/>
              </a:rPr>
              <a:t>CUENTA T</a:t>
            </a:r>
            <a:endParaRPr lang="es-CO" sz="2000" b="1" dirty="0">
              <a:latin typeface="Comic Sans MS" pitchFamily="66" charset="0"/>
              <a:ea typeface="Batang" pitchFamily="18" charset="-127"/>
            </a:endParaRPr>
          </a:p>
        </p:txBody>
      </p:sp>
      <p:pic>
        <p:nvPicPr>
          <p:cNvPr id="7" name="6 Imagen"/>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71025" y="980728"/>
            <a:ext cx="5029200" cy="4608512"/>
          </a:xfrm>
          <a:prstGeom prst="rect">
            <a:avLst/>
          </a:prstGeom>
        </p:spPr>
      </p:pic>
      <p:sp>
        <p:nvSpPr>
          <p:cNvPr id="8" name="7 Rectángulo redondeado">
            <a:hlinkClick r:id="rId6" action="ppaction://hlinksldjump"/>
          </p:cNvPr>
          <p:cNvSpPr/>
          <p:nvPr/>
        </p:nvSpPr>
        <p:spPr>
          <a:xfrm>
            <a:off x="210784" y="4149080"/>
            <a:ext cx="3168352" cy="7200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000" b="1" dirty="0" smtClean="0">
                <a:latin typeface="Comic Sans MS" pitchFamily="66" charset="0"/>
                <a:ea typeface="Batang" pitchFamily="18" charset="-127"/>
              </a:rPr>
              <a:t>ACTIVO PASIVO Y PATRIMONIO</a:t>
            </a:r>
            <a:endParaRPr lang="es-CO" sz="2000" b="1" dirty="0">
              <a:latin typeface="Comic Sans MS" pitchFamily="66" charset="0"/>
              <a:ea typeface="Batang" pitchFamily="18" charset="-127"/>
            </a:endParaRPr>
          </a:p>
        </p:txBody>
      </p:sp>
      <p:sp>
        <p:nvSpPr>
          <p:cNvPr id="9" name="8 Rectángulo redondeado">
            <a:hlinkClick r:id="rId7" action="ppaction://hlinksldjump"/>
          </p:cNvPr>
          <p:cNvSpPr/>
          <p:nvPr/>
        </p:nvSpPr>
        <p:spPr>
          <a:xfrm>
            <a:off x="225530" y="4989824"/>
            <a:ext cx="3153606" cy="7200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000" b="1" dirty="0" smtClean="0">
                <a:latin typeface="Comic Sans MS" pitchFamily="66" charset="0"/>
                <a:ea typeface="Batang" pitchFamily="18" charset="-127"/>
              </a:rPr>
              <a:t>INGRESOS COSTOS Y GASTOS</a:t>
            </a:r>
            <a:endParaRPr lang="es-CO" sz="2000" b="1" dirty="0">
              <a:latin typeface="Comic Sans MS" pitchFamily="66" charset="0"/>
              <a:ea typeface="Batang" pitchFamily="18" charset="-127"/>
            </a:endParaRPr>
          </a:p>
        </p:txBody>
      </p:sp>
      <p:sp>
        <p:nvSpPr>
          <p:cNvPr id="10" name="9 Rectángulo redondeado">
            <a:hlinkClick r:id="rId8" action="ppaction://hlinksldjump"/>
          </p:cNvPr>
          <p:cNvSpPr/>
          <p:nvPr/>
        </p:nvSpPr>
        <p:spPr>
          <a:xfrm>
            <a:off x="266265" y="5848270"/>
            <a:ext cx="3127616" cy="7200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000" b="1" dirty="0" smtClean="0">
                <a:latin typeface="Comic Sans MS" pitchFamily="66" charset="0"/>
                <a:ea typeface="Batang" pitchFamily="18" charset="-127"/>
              </a:rPr>
              <a:t>DEBITO Y CREDITO</a:t>
            </a:r>
            <a:endParaRPr lang="es-CO" sz="2000" b="1" dirty="0">
              <a:latin typeface="Comic Sans MS" pitchFamily="66" charset="0"/>
              <a:ea typeface="Batang" pitchFamily="18" charset="-127"/>
            </a:endParaRPr>
          </a:p>
        </p:txBody>
      </p:sp>
      <p:sp>
        <p:nvSpPr>
          <p:cNvPr id="11" name="10 Rectángulo redondeado">
            <a:hlinkClick r:id="rId9" action="ppaction://hlinksldjump"/>
          </p:cNvPr>
          <p:cNvSpPr/>
          <p:nvPr/>
        </p:nvSpPr>
        <p:spPr>
          <a:xfrm>
            <a:off x="3771025" y="5848268"/>
            <a:ext cx="2395767" cy="7200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000" b="1" dirty="0" smtClean="0">
                <a:latin typeface="Comic Sans MS" pitchFamily="66" charset="0"/>
                <a:ea typeface="Batang" pitchFamily="18" charset="-127"/>
              </a:rPr>
              <a:t>VIDEO</a:t>
            </a:r>
            <a:endParaRPr lang="es-CO" sz="2000" b="1" dirty="0">
              <a:latin typeface="Comic Sans MS" pitchFamily="66" charset="0"/>
              <a:ea typeface="Batang" pitchFamily="18" charset="-127"/>
            </a:endParaRPr>
          </a:p>
        </p:txBody>
      </p:sp>
      <p:sp>
        <p:nvSpPr>
          <p:cNvPr id="12" name="11 Rectángulo redondeado">
            <a:hlinkClick r:id="rId10" action="ppaction://hlinkfile"/>
          </p:cNvPr>
          <p:cNvSpPr/>
          <p:nvPr/>
        </p:nvSpPr>
        <p:spPr>
          <a:xfrm>
            <a:off x="6432345" y="5875153"/>
            <a:ext cx="2367880" cy="7200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000" b="1" dirty="0" smtClean="0">
                <a:latin typeface="Comic Sans MS" pitchFamily="66" charset="0"/>
                <a:ea typeface="Batang" pitchFamily="18" charset="-127"/>
              </a:rPr>
              <a:t>BIBLIOGRAFIA</a:t>
            </a:r>
            <a:endParaRPr lang="es-CO" sz="2000" b="1" dirty="0">
              <a:latin typeface="Comic Sans MS" pitchFamily="66" charset="0"/>
              <a:ea typeface="Batang" pitchFamily="18" charset="-127"/>
            </a:endParaRPr>
          </a:p>
        </p:txBody>
      </p:sp>
    </p:spTree>
    <p:extLst>
      <p:ext uri="{BB962C8B-B14F-4D97-AF65-F5344CB8AC3E}">
        <p14:creationId xmlns:p14="http://schemas.microsoft.com/office/powerpoint/2010/main" val="37787594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23728" y="476672"/>
            <a:ext cx="4262706" cy="923330"/>
          </a:xfrm>
          <a:prstGeom prst="rect">
            <a:avLst/>
          </a:prstGeom>
          <a:noFill/>
        </p:spPr>
        <p:txBody>
          <a:bodyPr wrap="none" lIns="91440" tIns="45720" rIns="91440" bIns="45720">
            <a:spAutoFit/>
          </a:bodyPr>
          <a:lstStyle/>
          <a:p>
            <a:pPr algn="ctr"/>
            <a:r>
              <a:rPr lang="es-E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BIBLIOGRAFIA</a:t>
            </a:r>
            <a:endParaRPr lang="es-E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3" name="2 Rectángulo"/>
          <p:cNvSpPr/>
          <p:nvPr/>
        </p:nvSpPr>
        <p:spPr>
          <a:xfrm>
            <a:off x="1808124" y="5301208"/>
            <a:ext cx="5492081" cy="923330"/>
          </a:xfrm>
          <a:prstGeom prst="rect">
            <a:avLst/>
          </a:prstGeom>
          <a:noFill/>
        </p:spPr>
        <p:txBody>
          <a:bodyPr wrap="none" lIns="91440" tIns="45720" rIns="91440" bIns="45720">
            <a:spAutoFit/>
          </a:bodyPr>
          <a:lstStyle/>
          <a:p>
            <a:pPr algn="ctr"/>
            <a:r>
              <a:rPr lang="es-E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MUCHAS GRACIAS</a:t>
            </a:r>
            <a:endParaRPr lang="es-E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extLst>
      <p:ext uri="{BB962C8B-B14F-4D97-AF65-F5344CB8AC3E}">
        <p14:creationId xmlns:p14="http://schemas.microsoft.com/office/powerpoint/2010/main" val="19847982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67544" y="404664"/>
            <a:ext cx="3096344" cy="923330"/>
          </a:xfrm>
          <a:prstGeom prst="rect">
            <a:avLst/>
          </a:prstGeom>
          <a:noFill/>
        </p:spPr>
        <p:txBody>
          <a:bodyPr wrap="square" lIns="91440" tIns="45720" rIns="91440" bIns="45720">
            <a:spAutoFit/>
          </a:bodyPr>
          <a:lstStyle/>
          <a:p>
            <a:pPr algn="ctr"/>
            <a:r>
              <a:rPr lang="es-E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QUE ES </a:t>
            </a:r>
            <a:endParaRPr lang="es-E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3" name="2 Rectángulo"/>
          <p:cNvSpPr/>
          <p:nvPr/>
        </p:nvSpPr>
        <p:spPr>
          <a:xfrm>
            <a:off x="323528" y="1628800"/>
            <a:ext cx="4572000" cy="3477875"/>
          </a:xfrm>
          <a:prstGeom prst="rect">
            <a:avLst/>
          </a:prstGeom>
        </p:spPr>
        <p:txBody>
          <a:bodyPr>
            <a:spAutoFit/>
          </a:bodyPr>
          <a:lstStyle/>
          <a:p>
            <a:r>
              <a:rPr lang="es-CO" sz="2000" dirty="0">
                <a:latin typeface="Comic Sans MS" pitchFamily="66" charset="0"/>
                <a:ea typeface="Batang" pitchFamily="18" charset="-127"/>
              </a:rPr>
              <a:t>La contabilidad es la técnica que se encarga de estudiar, medir y analizar el patrimonio, situación económica y financiera de una empresa u organización, con el fin de facilitar la toma de decisiones en el seno de la misma y el control externo, presentando la información, previamente registrada, de manera </a:t>
            </a:r>
            <a:r>
              <a:rPr lang="es-CO" sz="2000" dirty="0" smtClean="0">
                <a:latin typeface="Comic Sans MS" pitchFamily="66" charset="0"/>
                <a:ea typeface="Batang" pitchFamily="18" charset="-127"/>
              </a:rPr>
              <a:t>sistemática y </a:t>
            </a:r>
            <a:r>
              <a:rPr lang="es-CO" sz="2000" dirty="0">
                <a:latin typeface="Comic Sans MS" pitchFamily="66" charset="0"/>
                <a:ea typeface="Batang" pitchFamily="18" charset="-127"/>
              </a:rPr>
              <a:t>útil para las distintas partes interesadas</a:t>
            </a:r>
            <a:r>
              <a:rPr lang="es-CO" sz="2000" b="1" dirty="0">
                <a:latin typeface="Comic Sans MS" pitchFamily="66" charset="0"/>
                <a:ea typeface="Batang" pitchFamily="18" charset="-127"/>
              </a:rPr>
              <a:t>.</a:t>
            </a:r>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76056" y="1844825"/>
            <a:ext cx="3744416" cy="3261850"/>
          </a:xfrm>
          <a:prstGeom prst="rect">
            <a:avLst/>
          </a:prstGeom>
        </p:spPr>
      </p:pic>
      <p:sp>
        <p:nvSpPr>
          <p:cNvPr id="5" name="4 Flecha izquierda">
            <a:hlinkClick r:id="rId3" action="ppaction://hlinksldjump"/>
          </p:cNvPr>
          <p:cNvSpPr/>
          <p:nvPr/>
        </p:nvSpPr>
        <p:spPr>
          <a:xfrm>
            <a:off x="6732240" y="5589240"/>
            <a:ext cx="1872208" cy="84467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smtClean="0"/>
              <a:t>REGRESAR</a:t>
            </a:r>
            <a:endParaRPr lang="es-CO" dirty="0"/>
          </a:p>
        </p:txBody>
      </p:sp>
    </p:spTree>
    <p:extLst>
      <p:ext uri="{BB962C8B-B14F-4D97-AF65-F5344CB8AC3E}">
        <p14:creationId xmlns:p14="http://schemas.microsoft.com/office/powerpoint/2010/main" val="13593560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29213" y="188640"/>
            <a:ext cx="7285584" cy="923330"/>
          </a:xfrm>
          <a:prstGeom prst="rect">
            <a:avLst/>
          </a:prstGeom>
          <a:noFill/>
        </p:spPr>
        <p:txBody>
          <a:bodyPr wrap="none" lIns="91440" tIns="45720" rIns="91440" bIns="45720">
            <a:spAutoFit/>
          </a:bodyPr>
          <a:lstStyle/>
          <a:p>
            <a:pPr algn="ctr"/>
            <a:r>
              <a:rPr lang="es-E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TIPOS DE CONTABILIDAD</a:t>
            </a:r>
            <a:endParaRPr lang="es-E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3" name="2 CuadroTexto"/>
          <p:cNvSpPr txBox="1"/>
          <p:nvPr/>
        </p:nvSpPr>
        <p:spPr>
          <a:xfrm>
            <a:off x="467544" y="1155809"/>
            <a:ext cx="3672408" cy="3139321"/>
          </a:xfrm>
          <a:prstGeom prst="rect">
            <a:avLst/>
          </a:prstGeom>
          <a:noFill/>
        </p:spPr>
        <p:txBody>
          <a:bodyPr wrap="square" rtlCol="0">
            <a:spAutoFit/>
          </a:bodyPr>
          <a:lstStyle/>
          <a:p>
            <a:r>
              <a:rPr lang="es-CO" b="1" dirty="0" smtClean="0">
                <a:latin typeface="Comic Sans MS" pitchFamily="66" charset="0"/>
                <a:ea typeface="Batang" pitchFamily="18" charset="-127"/>
              </a:rPr>
              <a:t>MACROCONTABILIDAD</a:t>
            </a:r>
          </a:p>
          <a:p>
            <a:endParaRPr lang="es-CO" b="1" dirty="0" smtClean="0">
              <a:latin typeface="Comic Sans MS" pitchFamily="66" charset="0"/>
              <a:ea typeface="Batang" pitchFamily="18" charset="-127"/>
            </a:endParaRPr>
          </a:p>
          <a:p>
            <a:r>
              <a:rPr lang="es-CO" dirty="0" smtClean="0">
                <a:latin typeface="Comic Sans MS" pitchFamily="66" charset="0"/>
                <a:ea typeface="Batang" pitchFamily="18" charset="-127"/>
              </a:rPr>
              <a:t>La </a:t>
            </a:r>
            <a:r>
              <a:rPr lang="es-CO" dirty="0">
                <a:latin typeface="Comic Sans MS" pitchFamily="66" charset="0"/>
                <a:ea typeface="Batang" pitchFamily="18" charset="-127"/>
              </a:rPr>
              <a:t>contabilidad nacional ofrece la representación numérica sistemática de la actividad económica de un país, durante un periodo determinado. Es elaborada por los Estados, suministra información útil que orienta la política </a:t>
            </a:r>
            <a:r>
              <a:rPr lang="es-CO" dirty="0" smtClean="0">
                <a:latin typeface="Comic Sans MS" pitchFamily="66" charset="0"/>
                <a:ea typeface="Batang" pitchFamily="18" charset="-127"/>
              </a:rPr>
              <a:t>económica del </a:t>
            </a:r>
            <a:r>
              <a:rPr lang="es-CO" dirty="0">
                <a:latin typeface="Comic Sans MS" pitchFamily="66" charset="0"/>
                <a:ea typeface="Batang" pitchFamily="18" charset="-127"/>
              </a:rPr>
              <a:t>país</a:t>
            </a:r>
            <a:endParaRPr lang="es-CO" b="1" dirty="0">
              <a:latin typeface="Comic Sans MS" pitchFamily="66" charset="0"/>
              <a:ea typeface="Batang" pitchFamily="18" charset="-127"/>
            </a:endParaRPr>
          </a:p>
        </p:txBody>
      </p:sp>
      <p:sp>
        <p:nvSpPr>
          <p:cNvPr id="4" name="3 CuadroTexto"/>
          <p:cNvSpPr txBox="1"/>
          <p:nvPr/>
        </p:nvSpPr>
        <p:spPr>
          <a:xfrm>
            <a:off x="5148064" y="1155809"/>
            <a:ext cx="3619191" cy="3693319"/>
          </a:xfrm>
          <a:prstGeom prst="rect">
            <a:avLst/>
          </a:prstGeom>
          <a:noFill/>
        </p:spPr>
        <p:txBody>
          <a:bodyPr wrap="square" rtlCol="0">
            <a:spAutoFit/>
          </a:bodyPr>
          <a:lstStyle/>
          <a:p>
            <a:r>
              <a:rPr lang="es-CO" b="1" dirty="0" smtClean="0">
                <a:latin typeface="Comic Sans MS" pitchFamily="66" charset="0"/>
                <a:ea typeface="Batang" pitchFamily="18" charset="-127"/>
              </a:rPr>
              <a:t>MICROCONTABILIDAD</a:t>
            </a:r>
          </a:p>
          <a:p>
            <a:endParaRPr lang="es-CO" b="1" dirty="0" smtClean="0">
              <a:latin typeface="Comic Sans MS" pitchFamily="66" charset="0"/>
              <a:ea typeface="Batang" pitchFamily="18" charset="-127"/>
            </a:endParaRPr>
          </a:p>
          <a:p>
            <a:r>
              <a:rPr lang="es-CO" dirty="0" smtClean="0">
                <a:latin typeface="Comic Sans MS" pitchFamily="66" charset="0"/>
                <a:ea typeface="Batang" pitchFamily="18" charset="-127"/>
              </a:rPr>
              <a:t>Es </a:t>
            </a:r>
            <a:r>
              <a:rPr lang="es-CO" dirty="0">
                <a:latin typeface="Comic Sans MS" pitchFamily="66" charset="0"/>
                <a:ea typeface="Batang" pitchFamily="18" charset="-127"/>
              </a:rPr>
              <a:t>la contabilidad de las pequeñas unidades económicas. Su objetivo es suministrar información que se utilizará en la toma de decisiones. Dentro de la microcontabilidad se distingue una contabilidad pública, ejecutada por las distintas administraciones públicas y una contabilidad privada, orientada a la empresa</a:t>
            </a:r>
            <a:r>
              <a:rPr lang="es-CO" dirty="0">
                <a:latin typeface="Batang" pitchFamily="18" charset="-127"/>
                <a:ea typeface="Batang" pitchFamily="18" charset="-127"/>
              </a:rPr>
              <a:t>.</a:t>
            </a:r>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544" y="4295130"/>
            <a:ext cx="4464496" cy="2230214"/>
          </a:xfrm>
          <a:prstGeom prst="rect">
            <a:avLst/>
          </a:prstGeom>
        </p:spPr>
      </p:pic>
      <p:sp>
        <p:nvSpPr>
          <p:cNvPr id="8" name="7 Flecha izquierda">
            <a:hlinkClick r:id="rId3" action="ppaction://hlinksldjump"/>
          </p:cNvPr>
          <p:cNvSpPr/>
          <p:nvPr/>
        </p:nvSpPr>
        <p:spPr>
          <a:xfrm>
            <a:off x="6732240" y="5589240"/>
            <a:ext cx="1872208" cy="84467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smtClean="0"/>
              <a:t>REGRESAR</a:t>
            </a:r>
            <a:endParaRPr lang="es-CO" dirty="0"/>
          </a:p>
        </p:txBody>
      </p:sp>
    </p:spTree>
    <p:extLst>
      <p:ext uri="{BB962C8B-B14F-4D97-AF65-F5344CB8AC3E}">
        <p14:creationId xmlns:p14="http://schemas.microsoft.com/office/powerpoint/2010/main" val="4616601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55575" y="116632"/>
            <a:ext cx="7992889" cy="1200329"/>
          </a:xfrm>
          <a:prstGeom prst="rect">
            <a:avLst/>
          </a:prstGeom>
          <a:noFill/>
        </p:spPr>
        <p:txBody>
          <a:bodyPr wrap="square" lIns="91440" tIns="45720" rIns="91440" bIns="45720">
            <a:spAutoFit/>
          </a:bodyPr>
          <a:lstStyle/>
          <a:p>
            <a:pPr algn="ctr"/>
            <a:r>
              <a:rPr lang="es-ES" sz="36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CLASIFICACION DE LAS CUENTAS CONTABLES</a:t>
            </a:r>
            <a:endParaRPr lang="es-ES" sz="36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3" name="2 CuadroTexto"/>
          <p:cNvSpPr txBox="1"/>
          <p:nvPr/>
        </p:nvSpPr>
        <p:spPr>
          <a:xfrm>
            <a:off x="1619672" y="2348880"/>
            <a:ext cx="184731" cy="369332"/>
          </a:xfrm>
          <a:prstGeom prst="rect">
            <a:avLst/>
          </a:prstGeom>
          <a:noFill/>
        </p:spPr>
        <p:txBody>
          <a:bodyPr wrap="none" rtlCol="0">
            <a:spAutoFit/>
          </a:bodyPr>
          <a:lstStyle/>
          <a:p>
            <a:endParaRPr lang="es-CO" dirty="0"/>
          </a:p>
        </p:txBody>
      </p:sp>
      <p:sp>
        <p:nvSpPr>
          <p:cNvPr id="4" name="3 CuadroTexto"/>
          <p:cNvSpPr txBox="1"/>
          <p:nvPr/>
        </p:nvSpPr>
        <p:spPr>
          <a:xfrm>
            <a:off x="323528" y="1316961"/>
            <a:ext cx="4176464" cy="5078313"/>
          </a:xfrm>
          <a:prstGeom prst="rect">
            <a:avLst/>
          </a:prstGeom>
          <a:noFill/>
        </p:spPr>
        <p:txBody>
          <a:bodyPr wrap="square" rtlCol="0">
            <a:spAutoFit/>
          </a:bodyPr>
          <a:lstStyle/>
          <a:p>
            <a:r>
              <a:rPr lang="es-CO" dirty="0">
                <a:latin typeface="Comic Sans MS" pitchFamily="66" charset="0"/>
              </a:rPr>
              <a:t>Las cuentas se pueden clasificar en diversas formas, por ejemplo: atendiendo a su significado económico-financiero, o por su fin o </a:t>
            </a:r>
            <a:r>
              <a:rPr lang="es-CO" dirty="0" smtClean="0">
                <a:latin typeface="Comic Sans MS" pitchFamily="66" charset="0"/>
              </a:rPr>
              <a:t>movimiento funcional</a:t>
            </a:r>
            <a:r>
              <a:rPr lang="es-CO" dirty="0">
                <a:latin typeface="Comic Sans MS" pitchFamily="66" charset="0"/>
              </a:rPr>
              <a:t>, por su naturaleza, etc. En este </a:t>
            </a:r>
            <a:r>
              <a:rPr lang="es-CO" dirty="0" smtClean="0">
                <a:latin typeface="Comic Sans MS" pitchFamily="66" charset="0"/>
              </a:rPr>
              <a:t>trabajo la </a:t>
            </a:r>
            <a:r>
              <a:rPr lang="es-CO" dirty="0">
                <a:latin typeface="Comic Sans MS" pitchFamily="66" charset="0"/>
              </a:rPr>
              <a:t>clasificaremos de acuerdo con el papel que desempeñan en contabilidad. Así </a:t>
            </a:r>
            <a:r>
              <a:rPr lang="es-CO" dirty="0" smtClean="0">
                <a:latin typeface="Comic Sans MS" pitchFamily="66" charset="0"/>
              </a:rPr>
              <a:t>tendremos</a:t>
            </a:r>
          </a:p>
          <a:p>
            <a:endParaRPr lang="es-CO" dirty="0" smtClean="0">
              <a:latin typeface="Comic Sans MS" pitchFamily="66" charset="0"/>
            </a:endParaRPr>
          </a:p>
          <a:p>
            <a:pPr marL="285750" indent="-285750">
              <a:buFont typeface="Arial" pitchFamily="34" charset="0"/>
              <a:buChar char="•"/>
            </a:pPr>
            <a:r>
              <a:rPr lang="es-CO" dirty="0" smtClean="0">
                <a:latin typeface="Comic Sans MS" pitchFamily="66" charset="0"/>
              </a:rPr>
              <a:t>Reales o de valores</a:t>
            </a:r>
          </a:p>
          <a:p>
            <a:pPr marL="285750" indent="-285750">
              <a:buFont typeface="Arial" pitchFamily="34" charset="0"/>
              <a:buChar char="•"/>
            </a:pPr>
            <a:r>
              <a:rPr lang="es-CO" dirty="0" smtClean="0">
                <a:latin typeface="Comic Sans MS" pitchFamily="66" charset="0"/>
              </a:rPr>
              <a:t>De valuación</a:t>
            </a:r>
          </a:p>
          <a:p>
            <a:pPr marL="285750" indent="-285750">
              <a:buFont typeface="Arial" pitchFamily="34" charset="0"/>
              <a:buChar char="•"/>
            </a:pPr>
            <a:r>
              <a:rPr lang="es-CO" dirty="0">
                <a:latin typeface="Comic Sans MS" pitchFamily="66" charset="0"/>
              </a:rPr>
              <a:t>T</a:t>
            </a:r>
            <a:r>
              <a:rPr lang="es-CO" dirty="0" smtClean="0">
                <a:latin typeface="Comic Sans MS" pitchFamily="66" charset="0"/>
              </a:rPr>
              <a:t>ransitorias</a:t>
            </a:r>
          </a:p>
          <a:p>
            <a:pPr marL="285750" indent="-285750">
              <a:buFont typeface="Arial" pitchFamily="34" charset="0"/>
              <a:buChar char="•"/>
            </a:pPr>
            <a:r>
              <a:rPr lang="es-CO" dirty="0">
                <a:latin typeface="Comic Sans MS" pitchFamily="66" charset="0"/>
              </a:rPr>
              <a:t>D</a:t>
            </a:r>
            <a:r>
              <a:rPr lang="es-CO" dirty="0" smtClean="0">
                <a:latin typeface="Comic Sans MS" pitchFamily="66" charset="0"/>
              </a:rPr>
              <a:t>e orden</a:t>
            </a:r>
          </a:p>
          <a:p>
            <a:pPr marL="285750" indent="-285750">
              <a:buFont typeface="Arial" pitchFamily="34" charset="0"/>
              <a:buChar char="•"/>
            </a:pPr>
            <a:r>
              <a:rPr lang="es-CO" dirty="0">
                <a:latin typeface="Comic Sans MS" pitchFamily="66" charset="0"/>
              </a:rPr>
              <a:t>N</a:t>
            </a:r>
            <a:r>
              <a:rPr lang="es-CO" dirty="0" smtClean="0">
                <a:latin typeface="Comic Sans MS" pitchFamily="66" charset="0"/>
              </a:rPr>
              <a:t>ominales o de resultados de patrimonio</a:t>
            </a:r>
          </a:p>
          <a:p>
            <a:pPr marL="285750" indent="-285750">
              <a:buFont typeface="Arial" pitchFamily="34" charset="0"/>
              <a:buChar char="•"/>
            </a:pPr>
            <a:r>
              <a:rPr lang="es-CO" dirty="0" smtClean="0">
                <a:latin typeface="Comic Sans MS" pitchFamily="66" charset="0"/>
              </a:rPr>
              <a:t>Cuentas reales o de valores</a:t>
            </a:r>
            <a:r>
              <a:rPr lang="es-CO" dirty="0"/>
              <a:t/>
            </a:r>
            <a:br>
              <a:rPr lang="es-CO" dirty="0"/>
            </a:br>
            <a:endParaRPr lang="es-CO" dirty="0"/>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99992" y="1628800"/>
            <a:ext cx="4248472" cy="3888432"/>
          </a:xfrm>
          <a:prstGeom prst="rect">
            <a:avLst/>
          </a:prstGeom>
        </p:spPr>
      </p:pic>
      <p:sp>
        <p:nvSpPr>
          <p:cNvPr id="6" name="5 Flecha izquierda">
            <a:hlinkClick r:id="rId3" action="ppaction://hlinksldjump"/>
          </p:cNvPr>
          <p:cNvSpPr/>
          <p:nvPr/>
        </p:nvSpPr>
        <p:spPr>
          <a:xfrm>
            <a:off x="6732240" y="5589240"/>
            <a:ext cx="1872208" cy="84467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smtClean="0"/>
              <a:t>REGRESAR</a:t>
            </a:r>
            <a:endParaRPr lang="es-CO" dirty="0"/>
          </a:p>
        </p:txBody>
      </p:sp>
    </p:spTree>
    <p:extLst>
      <p:ext uri="{BB962C8B-B14F-4D97-AF65-F5344CB8AC3E}">
        <p14:creationId xmlns:p14="http://schemas.microsoft.com/office/powerpoint/2010/main" val="7345626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7504" y="188640"/>
            <a:ext cx="6731073" cy="923330"/>
          </a:xfrm>
          <a:prstGeom prst="rect">
            <a:avLst/>
          </a:prstGeom>
          <a:noFill/>
        </p:spPr>
        <p:txBody>
          <a:bodyPr wrap="none" lIns="91440" tIns="45720" rIns="91440" bIns="45720">
            <a:spAutoFit/>
          </a:bodyPr>
          <a:lstStyle/>
          <a:p>
            <a:pPr algn="ctr"/>
            <a:r>
              <a:rPr lang="es-E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QUE ES UNA CUENTA T</a:t>
            </a:r>
            <a:endParaRPr lang="es-E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3" name="2 CuadroTexto"/>
          <p:cNvSpPr txBox="1"/>
          <p:nvPr/>
        </p:nvSpPr>
        <p:spPr>
          <a:xfrm>
            <a:off x="539552" y="1340769"/>
            <a:ext cx="3384376" cy="2585323"/>
          </a:xfrm>
          <a:prstGeom prst="rect">
            <a:avLst/>
          </a:prstGeom>
          <a:noFill/>
        </p:spPr>
        <p:txBody>
          <a:bodyPr wrap="square" rtlCol="0">
            <a:spAutoFit/>
          </a:bodyPr>
          <a:lstStyle/>
          <a:p>
            <a:r>
              <a:rPr lang="es-CO" dirty="0">
                <a:latin typeface="Comic Sans MS" pitchFamily="66" charset="0"/>
              </a:rPr>
              <a:t>Podemos definir la cuenta T como la representación gráfica de la cuenta contable con sus diferentes elementos.</a:t>
            </a:r>
          </a:p>
          <a:p>
            <a:r>
              <a:rPr lang="es-CO" dirty="0">
                <a:latin typeface="Comic Sans MS" pitchFamily="66" charset="0"/>
              </a:rPr>
              <a:t>La cuenta T nos permite hacer registros contables y es la forma mas utilizada para registrar los diferentes hechos económicos.</a:t>
            </a:r>
          </a:p>
        </p:txBody>
      </p:sp>
      <p:sp>
        <p:nvSpPr>
          <p:cNvPr id="4" name="3 CuadroTexto"/>
          <p:cNvSpPr txBox="1"/>
          <p:nvPr/>
        </p:nvSpPr>
        <p:spPr>
          <a:xfrm>
            <a:off x="4788024" y="1343117"/>
            <a:ext cx="3528392" cy="3139321"/>
          </a:xfrm>
          <a:prstGeom prst="rect">
            <a:avLst/>
          </a:prstGeom>
          <a:noFill/>
        </p:spPr>
        <p:txBody>
          <a:bodyPr wrap="square" rtlCol="0">
            <a:spAutoFit/>
          </a:bodyPr>
          <a:lstStyle/>
          <a:p>
            <a:r>
              <a:rPr lang="es-CO" dirty="0">
                <a:latin typeface="Comic Sans MS" pitchFamily="66" charset="0"/>
              </a:rPr>
              <a:t>Aquí vemos cada uno de los elementos de la cuenta como son:</a:t>
            </a:r>
          </a:p>
          <a:p>
            <a:r>
              <a:rPr lang="es-CO" dirty="0">
                <a:latin typeface="Comic Sans MS" pitchFamily="66" charset="0"/>
              </a:rPr>
              <a:t>1. Concepto o nombre de la cuenta</a:t>
            </a:r>
            <a:br>
              <a:rPr lang="es-CO" dirty="0">
                <a:latin typeface="Comic Sans MS" pitchFamily="66" charset="0"/>
              </a:rPr>
            </a:br>
            <a:r>
              <a:rPr lang="es-CO" dirty="0">
                <a:latin typeface="Comic Sans MS" pitchFamily="66" charset="0"/>
              </a:rPr>
              <a:t>2. Código de la cuenta</a:t>
            </a:r>
            <a:br>
              <a:rPr lang="es-CO" dirty="0">
                <a:latin typeface="Comic Sans MS" pitchFamily="66" charset="0"/>
              </a:rPr>
            </a:br>
            <a:r>
              <a:rPr lang="es-CO" dirty="0">
                <a:latin typeface="Comic Sans MS" pitchFamily="66" charset="0"/>
              </a:rPr>
              <a:t>3. Su lado debito</a:t>
            </a:r>
            <a:br>
              <a:rPr lang="es-CO" dirty="0">
                <a:latin typeface="Comic Sans MS" pitchFamily="66" charset="0"/>
              </a:rPr>
            </a:br>
            <a:r>
              <a:rPr lang="es-CO" dirty="0">
                <a:latin typeface="Comic Sans MS" pitchFamily="66" charset="0"/>
              </a:rPr>
              <a:t>4. Su lado crédito</a:t>
            </a:r>
            <a:br>
              <a:rPr lang="es-CO" dirty="0">
                <a:latin typeface="Comic Sans MS" pitchFamily="66" charset="0"/>
              </a:rPr>
            </a:br>
            <a:r>
              <a:rPr lang="es-CO" dirty="0">
                <a:latin typeface="Comic Sans MS" pitchFamily="66" charset="0"/>
              </a:rPr>
              <a:t>5. Sus movimientos débitos y crédito</a:t>
            </a:r>
            <a:br>
              <a:rPr lang="es-CO" dirty="0">
                <a:latin typeface="Comic Sans MS" pitchFamily="66" charset="0"/>
              </a:rPr>
            </a:br>
            <a:r>
              <a:rPr lang="es-CO" dirty="0">
                <a:latin typeface="Comic Sans MS" pitchFamily="66" charset="0"/>
              </a:rPr>
              <a:t>6. Su saldo</a:t>
            </a:r>
          </a:p>
        </p:txBody>
      </p:sp>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4365104"/>
            <a:ext cx="5797152" cy="2353297"/>
          </a:xfrm>
          <a:prstGeom prst="rect">
            <a:avLst/>
          </a:prstGeom>
        </p:spPr>
      </p:pic>
      <p:sp>
        <p:nvSpPr>
          <p:cNvPr id="7" name="6 Flecha izquierda">
            <a:hlinkClick r:id="rId3" action="ppaction://hlinksldjump"/>
          </p:cNvPr>
          <p:cNvSpPr/>
          <p:nvPr/>
        </p:nvSpPr>
        <p:spPr>
          <a:xfrm>
            <a:off x="6732240" y="5589240"/>
            <a:ext cx="1872208" cy="84467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smtClean="0"/>
              <a:t>REGRESAR</a:t>
            </a:r>
            <a:endParaRPr lang="es-CO" dirty="0"/>
          </a:p>
        </p:txBody>
      </p:sp>
    </p:spTree>
    <p:extLst>
      <p:ext uri="{BB962C8B-B14F-4D97-AF65-F5344CB8AC3E}">
        <p14:creationId xmlns:p14="http://schemas.microsoft.com/office/powerpoint/2010/main" val="32933518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55576" y="260648"/>
            <a:ext cx="7272808" cy="1446550"/>
          </a:xfrm>
          <a:prstGeom prst="rect">
            <a:avLst/>
          </a:prstGeom>
          <a:noFill/>
        </p:spPr>
        <p:txBody>
          <a:bodyPr wrap="square" lIns="91440" tIns="45720" rIns="91440" bIns="45720">
            <a:spAutoFit/>
          </a:bodyPr>
          <a:lstStyle/>
          <a:p>
            <a:pPr algn="ctr"/>
            <a:r>
              <a:rPr lang="es-ES" sz="4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ACTIVO, PASIVO Y PATRIMONIO</a:t>
            </a:r>
            <a:endParaRPr lang="es-ES" sz="4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4" name="3 CuadroTexto"/>
          <p:cNvSpPr txBox="1"/>
          <p:nvPr/>
        </p:nvSpPr>
        <p:spPr>
          <a:xfrm>
            <a:off x="323528" y="1798810"/>
            <a:ext cx="2592288" cy="2308324"/>
          </a:xfrm>
          <a:prstGeom prst="rect">
            <a:avLst/>
          </a:prstGeom>
          <a:noFill/>
        </p:spPr>
        <p:txBody>
          <a:bodyPr wrap="square" rtlCol="0">
            <a:spAutoFit/>
          </a:bodyPr>
          <a:lstStyle/>
          <a:p>
            <a:r>
              <a:rPr lang="es-CO" b="1" dirty="0" smtClean="0">
                <a:latin typeface="Comic Sans MS" pitchFamily="66" charset="0"/>
              </a:rPr>
              <a:t>ACTIVO</a:t>
            </a:r>
          </a:p>
          <a:p>
            <a:r>
              <a:rPr lang="es-CO" dirty="0" smtClean="0">
                <a:latin typeface="Comic Sans MS" pitchFamily="66" charset="0"/>
              </a:rPr>
              <a:t>Se </a:t>
            </a:r>
            <a:r>
              <a:rPr lang="es-CO" dirty="0">
                <a:latin typeface="Comic Sans MS" pitchFamily="66" charset="0"/>
              </a:rPr>
              <a:t>define como activo a todos los bienes y valores de propiedad de la entidad y que están al servicio de la misma con el objetivo de obtener utilidad</a:t>
            </a:r>
          </a:p>
        </p:txBody>
      </p:sp>
      <p:sp>
        <p:nvSpPr>
          <p:cNvPr id="5" name="4 CuadroTexto"/>
          <p:cNvSpPr txBox="1"/>
          <p:nvPr/>
        </p:nvSpPr>
        <p:spPr>
          <a:xfrm>
            <a:off x="3347864" y="1798810"/>
            <a:ext cx="2844316" cy="2862322"/>
          </a:xfrm>
          <a:prstGeom prst="rect">
            <a:avLst/>
          </a:prstGeom>
          <a:noFill/>
        </p:spPr>
        <p:txBody>
          <a:bodyPr wrap="square" rtlCol="0">
            <a:spAutoFit/>
          </a:bodyPr>
          <a:lstStyle/>
          <a:p>
            <a:r>
              <a:rPr lang="es-CO" b="1" dirty="0" smtClean="0">
                <a:latin typeface="Comic Sans MS" pitchFamily="66" charset="0"/>
              </a:rPr>
              <a:t>PASIVO</a:t>
            </a:r>
          </a:p>
          <a:p>
            <a:r>
              <a:rPr lang="es-CO" dirty="0" smtClean="0">
                <a:latin typeface="Comic Sans MS" pitchFamily="66" charset="0"/>
              </a:rPr>
              <a:t>Son </a:t>
            </a:r>
            <a:r>
              <a:rPr lang="es-CO" dirty="0">
                <a:latin typeface="Comic Sans MS" pitchFamily="66" charset="0"/>
              </a:rPr>
              <a:t>todas las obligaciones que tiene por pagar la empresa a sus acreedores y se reflejan en el primer segmento de la segunda parte del balance a una fecha señalada en el mismo documento.</a:t>
            </a:r>
          </a:p>
        </p:txBody>
      </p:sp>
      <p:sp>
        <p:nvSpPr>
          <p:cNvPr id="6" name="5 CuadroTexto"/>
          <p:cNvSpPr txBox="1"/>
          <p:nvPr/>
        </p:nvSpPr>
        <p:spPr>
          <a:xfrm>
            <a:off x="323528" y="4549676"/>
            <a:ext cx="3888432" cy="2308324"/>
          </a:xfrm>
          <a:prstGeom prst="rect">
            <a:avLst/>
          </a:prstGeom>
          <a:noFill/>
        </p:spPr>
        <p:txBody>
          <a:bodyPr wrap="square" rtlCol="0">
            <a:spAutoFit/>
          </a:bodyPr>
          <a:lstStyle/>
          <a:p>
            <a:r>
              <a:rPr lang="es-CO" b="1" dirty="0" smtClean="0">
                <a:latin typeface="Comic Sans MS" pitchFamily="66" charset="0"/>
              </a:rPr>
              <a:t>PATRIMONIO</a:t>
            </a:r>
          </a:p>
          <a:p>
            <a:r>
              <a:rPr lang="es-CO" dirty="0" smtClean="0">
                <a:latin typeface="Comic Sans MS" pitchFamily="66" charset="0"/>
              </a:rPr>
              <a:t>El </a:t>
            </a:r>
            <a:r>
              <a:rPr lang="es-CO" dirty="0">
                <a:latin typeface="Comic Sans MS" pitchFamily="66" charset="0"/>
              </a:rPr>
              <a:t>Patrimonio es el segundo segmento de la segunda parte que completa un balance de situación y constituye el derecho de propiedad que tiene la empresa sobre la diferencia entre el activo menos el pasivo</a:t>
            </a:r>
          </a:p>
        </p:txBody>
      </p:sp>
      <p:pic>
        <p:nvPicPr>
          <p:cNvPr id="7" name="6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40152" y="1800089"/>
            <a:ext cx="2759968" cy="3903749"/>
          </a:xfrm>
          <a:prstGeom prst="rect">
            <a:avLst/>
          </a:prstGeom>
        </p:spPr>
      </p:pic>
      <p:sp>
        <p:nvSpPr>
          <p:cNvPr id="8" name="7 Flecha izquierda">
            <a:hlinkClick r:id="rId3" action="ppaction://hlinksldjump"/>
          </p:cNvPr>
          <p:cNvSpPr/>
          <p:nvPr/>
        </p:nvSpPr>
        <p:spPr>
          <a:xfrm>
            <a:off x="6732240" y="5589240"/>
            <a:ext cx="1872208" cy="84467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smtClean="0"/>
              <a:t>REGRESAR</a:t>
            </a:r>
            <a:endParaRPr lang="es-CO" dirty="0"/>
          </a:p>
        </p:txBody>
      </p:sp>
    </p:spTree>
    <p:extLst>
      <p:ext uri="{BB962C8B-B14F-4D97-AF65-F5344CB8AC3E}">
        <p14:creationId xmlns:p14="http://schemas.microsoft.com/office/powerpoint/2010/main" val="860719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36679" y="260648"/>
            <a:ext cx="8510728" cy="923330"/>
          </a:xfrm>
          <a:prstGeom prst="rect">
            <a:avLst/>
          </a:prstGeom>
          <a:noFill/>
        </p:spPr>
        <p:txBody>
          <a:bodyPr wrap="none" lIns="91440" tIns="45720" rIns="91440" bIns="45720">
            <a:spAutoFit/>
          </a:bodyPr>
          <a:lstStyle/>
          <a:p>
            <a:pPr algn="ctr"/>
            <a:r>
              <a:rPr lang="es-E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INGRESOS COSTOS Y GASTOS</a:t>
            </a:r>
            <a:endParaRPr lang="es-E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3" name="2 CuadroTexto"/>
          <p:cNvSpPr txBox="1"/>
          <p:nvPr/>
        </p:nvSpPr>
        <p:spPr>
          <a:xfrm>
            <a:off x="467544" y="1268760"/>
            <a:ext cx="2592288" cy="2308324"/>
          </a:xfrm>
          <a:prstGeom prst="rect">
            <a:avLst/>
          </a:prstGeom>
          <a:noFill/>
        </p:spPr>
        <p:txBody>
          <a:bodyPr wrap="square" rtlCol="0">
            <a:spAutoFit/>
          </a:bodyPr>
          <a:lstStyle/>
          <a:p>
            <a:r>
              <a:rPr lang="es-CO" b="1" dirty="0" smtClean="0">
                <a:latin typeface="Comic Sans MS" pitchFamily="66" charset="0"/>
              </a:rPr>
              <a:t>INGRESO</a:t>
            </a:r>
          </a:p>
          <a:p>
            <a:endParaRPr lang="es-CO" dirty="0" smtClean="0">
              <a:latin typeface="Comic Sans MS" pitchFamily="66" charset="0"/>
            </a:endParaRPr>
          </a:p>
          <a:p>
            <a:r>
              <a:rPr lang="es-CO" dirty="0" smtClean="0">
                <a:latin typeface="Comic Sans MS" pitchFamily="66" charset="0"/>
              </a:rPr>
              <a:t>Es </a:t>
            </a:r>
            <a:r>
              <a:rPr lang="es-CO" dirty="0">
                <a:latin typeface="Comic Sans MS" pitchFamily="66" charset="0"/>
              </a:rPr>
              <a:t>lo que vendes y es cobrado en un negocio, como parte propia de la actividad </a:t>
            </a:r>
            <a:r>
              <a:rPr lang="es-CO" dirty="0" smtClean="0">
                <a:latin typeface="Comic Sans MS" pitchFamily="66" charset="0"/>
              </a:rPr>
              <a:t>económica </a:t>
            </a:r>
            <a:r>
              <a:rPr lang="es-CO" dirty="0">
                <a:latin typeface="Comic Sans MS" pitchFamily="66" charset="0"/>
              </a:rPr>
              <a:t>preponderante o principal.</a:t>
            </a:r>
          </a:p>
        </p:txBody>
      </p:sp>
      <p:sp>
        <p:nvSpPr>
          <p:cNvPr id="4" name="3 CuadroTexto"/>
          <p:cNvSpPr txBox="1"/>
          <p:nvPr/>
        </p:nvSpPr>
        <p:spPr>
          <a:xfrm>
            <a:off x="3702077" y="1268760"/>
            <a:ext cx="3744416" cy="1754326"/>
          </a:xfrm>
          <a:prstGeom prst="rect">
            <a:avLst/>
          </a:prstGeom>
          <a:noFill/>
        </p:spPr>
        <p:txBody>
          <a:bodyPr wrap="square" rtlCol="0">
            <a:spAutoFit/>
          </a:bodyPr>
          <a:lstStyle/>
          <a:p>
            <a:r>
              <a:rPr lang="es-CO" b="1" dirty="0" smtClean="0">
                <a:latin typeface="Comic Sans MS" pitchFamily="66" charset="0"/>
              </a:rPr>
              <a:t>GASTO</a:t>
            </a:r>
          </a:p>
          <a:p>
            <a:endParaRPr lang="es-CO" dirty="0" smtClean="0">
              <a:latin typeface="Comic Sans MS" pitchFamily="66" charset="0"/>
            </a:endParaRPr>
          </a:p>
          <a:p>
            <a:r>
              <a:rPr lang="es-CO" dirty="0" smtClean="0">
                <a:latin typeface="Comic Sans MS" pitchFamily="66" charset="0"/>
              </a:rPr>
              <a:t>todos </a:t>
            </a:r>
            <a:r>
              <a:rPr lang="es-CO" dirty="0">
                <a:latin typeface="Comic Sans MS" pitchFamily="66" charset="0"/>
              </a:rPr>
              <a:t>aquellos egresos que tengas para llevar acabo la </a:t>
            </a:r>
            <a:r>
              <a:rPr lang="es-CO" dirty="0" smtClean="0">
                <a:latin typeface="Comic Sans MS" pitchFamily="66" charset="0"/>
              </a:rPr>
              <a:t>realización </a:t>
            </a:r>
            <a:r>
              <a:rPr lang="es-CO" dirty="0">
                <a:latin typeface="Comic Sans MS" pitchFamily="66" charset="0"/>
              </a:rPr>
              <a:t>de la principal actividad de tu negocio. </a:t>
            </a:r>
          </a:p>
        </p:txBody>
      </p:sp>
      <p:sp>
        <p:nvSpPr>
          <p:cNvPr id="5" name="4 CuadroTexto"/>
          <p:cNvSpPr txBox="1"/>
          <p:nvPr/>
        </p:nvSpPr>
        <p:spPr>
          <a:xfrm>
            <a:off x="467544" y="3662966"/>
            <a:ext cx="3240360" cy="2585323"/>
          </a:xfrm>
          <a:prstGeom prst="rect">
            <a:avLst/>
          </a:prstGeom>
          <a:noFill/>
        </p:spPr>
        <p:txBody>
          <a:bodyPr wrap="square" rtlCol="0">
            <a:spAutoFit/>
          </a:bodyPr>
          <a:lstStyle/>
          <a:p>
            <a:r>
              <a:rPr lang="es-CO" b="1" dirty="0" smtClean="0">
                <a:latin typeface="Comic Sans MS" pitchFamily="66" charset="0"/>
              </a:rPr>
              <a:t>COSTOS</a:t>
            </a:r>
          </a:p>
          <a:p>
            <a:endParaRPr lang="es-CO" dirty="0" smtClean="0">
              <a:latin typeface="Comic Sans MS" pitchFamily="66" charset="0"/>
            </a:endParaRPr>
          </a:p>
          <a:p>
            <a:r>
              <a:rPr lang="es-CO" dirty="0" smtClean="0">
                <a:latin typeface="Comic Sans MS" pitchFamily="66" charset="0"/>
              </a:rPr>
              <a:t>Representan </a:t>
            </a:r>
            <a:r>
              <a:rPr lang="es-CO" dirty="0">
                <a:latin typeface="Comic Sans MS" pitchFamily="66" charset="0"/>
              </a:rPr>
              <a:t>una porción del precio de adquisición de artículos, propiedades o servicios, que ha sido diferida o que todavía no se ha aplicado a la realización de ingresos.</a:t>
            </a:r>
          </a:p>
        </p:txBody>
      </p:sp>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1920" y="3023086"/>
            <a:ext cx="4824535" cy="2802867"/>
          </a:xfrm>
          <a:prstGeom prst="rect">
            <a:avLst/>
          </a:prstGeom>
        </p:spPr>
      </p:pic>
      <p:sp>
        <p:nvSpPr>
          <p:cNvPr id="7" name="6 Flecha izquierda">
            <a:hlinkClick r:id="rId3" action="ppaction://hlinksldjump"/>
          </p:cNvPr>
          <p:cNvSpPr/>
          <p:nvPr/>
        </p:nvSpPr>
        <p:spPr>
          <a:xfrm>
            <a:off x="6819233" y="5825953"/>
            <a:ext cx="1872208" cy="84467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smtClean="0"/>
              <a:t>REGRESAR</a:t>
            </a:r>
            <a:endParaRPr lang="es-CO" dirty="0"/>
          </a:p>
        </p:txBody>
      </p:sp>
    </p:spTree>
    <p:extLst>
      <p:ext uri="{BB962C8B-B14F-4D97-AF65-F5344CB8AC3E}">
        <p14:creationId xmlns:p14="http://schemas.microsoft.com/office/powerpoint/2010/main" val="26251371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260648"/>
            <a:ext cx="5504712" cy="923330"/>
          </a:xfrm>
          <a:prstGeom prst="rect">
            <a:avLst/>
          </a:prstGeom>
          <a:noFill/>
        </p:spPr>
        <p:txBody>
          <a:bodyPr wrap="none" lIns="91440" tIns="45720" rIns="91440" bIns="45720">
            <a:spAutoFit/>
          </a:bodyPr>
          <a:lstStyle/>
          <a:p>
            <a:pPr algn="ctr"/>
            <a:r>
              <a:rPr lang="es-E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DEBITO Y CREDITO</a:t>
            </a:r>
            <a:endParaRPr lang="es-E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3" name="2 CuadroTexto"/>
          <p:cNvSpPr txBox="1"/>
          <p:nvPr/>
        </p:nvSpPr>
        <p:spPr>
          <a:xfrm>
            <a:off x="503548" y="1340768"/>
            <a:ext cx="3240360" cy="2031325"/>
          </a:xfrm>
          <a:prstGeom prst="rect">
            <a:avLst/>
          </a:prstGeom>
          <a:noFill/>
        </p:spPr>
        <p:txBody>
          <a:bodyPr wrap="square" rtlCol="0">
            <a:spAutoFit/>
          </a:bodyPr>
          <a:lstStyle/>
          <a:p>
            <a:r>
              <a:rPr lang="es-CO" dirty="0" smtClean="0">
                <a:latin typeface="Comic Sans MS" pitchFamily="66" charset="0"/>
              </a:rPr>
              <a:t>DEBITO</a:t>
            </a:r>
          </a:p>
          <a:p>
            <a:endParaRPr lang="es-CO" dirty="0" smtClean="0">
              <a:latin typeface="Comic Sans MS" pitchFamily="66" charset="0"/>
            </a:endParaRPr>
          </a:p>
          <a:p>
            <a:r>
              <a:rPr lang="es-CO" dirty="0" smtClean="0">
                <a:latin typeface="Comic Sans MS" pitchFamily="66" charset="0"/>
              </a:rPr>
              <a:t>El </a:t>
            </a:r>
            <a:r>
              <a:rPr lang="es-CO" dirty="0">
                <a:latin typeface="Comic Sans MS" pitchFamily="66" charset="0"/>
              </a:rPr>
              <a:t>débito se refiere al dinero que ya es de la propiedad del cliente, quien dispone de él en una cuenta corriente bancaria</a:t>
            </a:r>
          </a:p>
        </p:txBody>
      </p:sp>
      <p:sp>
        <p:nvSpPr>
          <p:cNvPr id="4" name="3 CuadroTexto"/>
          <p:cNvSpPr txBox="1"/>
          <p:nvPr/>
        </p:nvSpPr>
        <p:spPr>
          <a:xfrm>
            <a:off x="5019033" y="2127221"/>
            <a:ext cx="3600400" cy="3693319"/>
          </a:xfrm>
          <a:prstGeom prst="rect">
            <a:avLst/>
          </a:prstGeom>
          <a:noFill/>
        </p:spPr>
        <p:txBody>
          <a:bodyPr wrap="square" rtlCol="0">
            <a:spAutoFit/>
          </a:bodyPr>
          <a:lstStyle/>
          <a:p>
            <a:r>
              <a:rPr lang="es-CO" dirty="0" smtClean="0">
                <a:latin typeface="Comic Sans MS" pitchFamily="66" charset="0"/>
              </a:rPr>
              <a:t>CREDITO</a:t>
            </a:r>
          </a:p>
          <a:p>
            <a:endParaRPr lang="es-CO" dirty="0" smtClean="0">
              <a:latin typeface="Comic Sans MS" pitchFamily="66" charset="0"/>
            </a:endParaRPr>
          </a:p>
          <a:p>
            <a:r>
              <a:rPr lang="es-CO" dirty="0" smtClean="0">
                <a:latin typeface="Comic Sans MS" pitchFamily="66" charset="0"/>
              </a:rPr>
              <a:t>El </a:t>
            </a:r>
            <a:r>
              <a:rPr lang="es-CO" dirty="0">
                <a:latin typeface="Comic Sans MS" pitchFamily="66" charset="0"/>
              </a:rPr>
              <a:t>crédito es una operación financiera donde una persona presta una cantidad determinada de dinero a otra persona llamada, en la cual este último se compromete a devolver la cantidad solicitada en el tiempo o plazo definido según las condiciones establecidas para dicho préstamo más los intereses</a:t>
            </a:r>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4597" y="3372093"/>
            <a:ext cx="4464496" cy="2984897"/>
          </a:xfrm>
          <a:prstGeom prst="rect">
            <a:avLst/>
          </a:prstGeom>
        </p:spPr>
      </p:pic>
      <p:sp>
        <p:nvSpPr>
          <p:cNvPr id="6" name="5 Flecha izquierda">
            <a:hlinkClick r:id="rId3" action="ppaction://hlinksldjump"/>
          </p:cNvPr>
          <p:cNvSpPr/>
          <p:nvPr/>
        </p:nvSpPr>
        <p:spPr>
          <a:xfrm>
            <a:off x="6819233" y="5825953"/>
            <a:ext cx="1872208" cy="84467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smtClean="0"/>
              <a:t>REGRESAR</a:t>
            </a:r>
            <a:endParaRPr lang="es-CO" dirty="0"/>
          </a:p>
        </p:txBody>
      </p:sp>
    </p:spTree>
    <p:extLst>
      <p:ext uri="{BB962C8B-B14F-4D97-AF65-F5344CB8AC3E}">
        <p14:creationId xmlns:p14="http://schemas.microsoft.com/office/powerpoint/2010/main" val="9012344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830070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TotalTime>
  <Words>479</Words>
  <Application>Microsoft Office PowerPoint</Application>
  <PresentationFormat>Presentación en pantalla (4:3)</PresentationFormat>
  <Paragraphs>66</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user</dc:creator>
  <cp:lastModifiedBy>user</cp:lastModifiedBy>
  <cp:revision>17</cp:revision>
  <dcterms:created xsi:type="dcterms:W3CDTF">2014-03-19T00:46:08Z</dcterms:created>
  <dcterms:modified xsi:type="dcterms:W3CDTF">2014-03-20T02:44:38Z</dcterms:modified>
</cp:coreProperties>
</file>